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57" r:id="rId4"/>
    <p:sldId id="260" r:id="rId5"/>
    <p:sldId id="258" r:id="rId6"/>
    <p:sldId id="259" r:id="rId7"/>
    <p:sldId id="265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5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CE192-DCF2-4E19-9B4D-CE106DBF59E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317416E-F1EF-4561-8D27-A6588C5BCB31}">
      <dgm:prSet phldrT="[Text]" custT="1"/>
      <dgm:spPr/>
      <dgm:t>
        <a:bodyPr/>
        <a:lstStyle/>
        <a:p>
          <a:r>
            <a:rPr lang="de-DE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Local perspective</a:t>
          </a:r>
        </a:p>
      </dgm:t>
    </dgm:pt>
    <dgm:pt modelId="{76FDB24B-A1B8-44DE-B39E-AD0362BB2C9A}" type="parTrans" cxnId="{179BCD51-EFBE-4FEF-9BB4-D24314803A2D}">
      <dgm:prSet/>
      <dgm:spPr/>
      <dgm:t>
        <a:bodyPr/>
        <a:lstStyle/>
        <a:p>
          <a:endParaRPr lang="de-DE"/>
        </a:p>
      </dgm:t>
    </dgm:pt>
    <dgm:pt modelId="{E0392F51-15F4-4DF8-9981-77D13F901F85}" type="sibTrans" cxnId="{179BCD51-EFBE-4FEF-9BB4-D24314803A2D}">
      <dgm:prSet/>
      <dgm:spPr/>
      <dgm:t>
        <a:bodyPr/>
        <a:lstStyle/>
        <a:p>
          <a:endParaRPr lang="de-DE"/>
        </a:p>
      </dgm:t>
    </dgm:pt>
    <dgm:pt modelId="{0E86E154-4489-4AB9-BF3B-8F249A21100F}">
      <dgm:prSet phldrT="[Text]" custT="1"/>
      <dgm:spPr/>
      <dgm:t>
        <a:bodyPr/>
        <a:lstStyle/>
        <a:p>
          <a:r>
            <a:rPr lang="de-DE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Preparation of video, Climate Change in </a:t>
          </a:r>
          <a:r>
            <a:rPr lang="de-DE" sz="180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our</a:t>
          </a:r>
          <a:r>
            <a:rPr lang="de-DE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Environment (one video per university)</a:t>
          </a:r>
        </a:p>
      </dgm:t>
    </dgm:pt>
    <dgm:pt modelId="{2ECA224E-077F-49B2-B474-93F2DB06070D}" type="parTrans" cxnId="{F8796336-0887-4F6B-B786-BA2DBAB00EE1}">
      <dgm:prSet/>
      <dgm:spPr/>
      <dgm:t>
        <a:bodyPr/>
        <a:lstStyle/>
        <a:p>
          <a:endParaRPr lang="de-DE"/>
        </a:p>
      </dgm:t>
    </dgm:pt>
    <dgm:pt modelId="{24F005F1-9262-4D00-87B5-5F156221FA77}" type="sibTrans" cxnId="{F8796336-0887-4F6B-B786-BA2DBAB00EE1}">
      <dgm:prSet/>
      <dgm:spPr/>
      <dgm:t>
        <a:bodyPr/>
        <a:lstStyle/>
        <a:p>
          <a:endParaRPr lang="de-DE"/>
        </a:p>
      </dgm:t>
    </dgm:pt>
    <dgm:pt modelId="{63BD64AC-8BC1-40A5-9CB2-03559089843F}">
      <dgm:prSet phldrT="[Text]" custT="1"/>
      <dgm:spPr/>
      <dgm:t>
        <a:bodyPr/>
        <a:lstStyle/>
        <a:p>
          <a:r>
            <a:rPr lang="de-DE" sz="14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01/05/23 to 01/07/23 </a:t>
          </a:r>
          <a:r>
            <a:rPr lang="de-DE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(approx. 30h, 1day presence)</a:t>
          </a:r>
        </a:p>
      </dgm:t>
    </dgm:pt>
    <dgm:pt modelId="{5FAA3357-481B-4D34-B4D8-88CCDF6C474D}" type="parTrans" cxnId="{20B20C21-C3C0-4448-B9D7-19FAC170482B}">
      <dgm:prSet/>
      <dgm:spPr/>
      <dgm:t>
        <a:bodyPr/>
        <a:lstStyle/>
        <a:p>
          <a:endParaRPr lang="de-DE"/>
        </a:p>
      </dgm:t>
    </dgm:pt>
    <dgm:pt modelId="{6A87A50E-7796-431A-BCA9-1C69BF5C8A97}" type="sibTrans" cxnId="{20B20C21-C3C0-4448-B9D7-19FAC170482B}">
      <dgm:prSet/>
      <dgm:spPr/>
      <dgm:t>
        <a:bodyPr/>
        <a:lstStyle/>
        <a:p>
          <a:endParaRPr lang="de-DE"/>
        </a:p>
      </dgm:t>
    </dgm:pt>
    <dgm:pt modelId="{F1EDC82F-3FCE-483A-9170-5C3090688823}">
      <dgm:prSet phldrT="[Text]" custT="1"/>
      <dgm:spPr/>
      <dgm:t>
        <a:bodyPr/>
        <a:lstStyle/>
        <a:p>
          <a:r>
            <a:rPr lang="de-DE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Lectures, </a:t>
          </a:r>
          <a:r>
            <a:rPr lang="de-DE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presentations</a:t>
          </a:r>
          <a:r>
            <a:rPr lang="de-DE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de-DE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discussions</a:t>
          </a:r>
          <a:r>
            <a:rPr lang="de-DE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de-DE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excursions</a:t>
          </a:r>
          <a:endParaRPr lang="de-DE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D5F47C-4403-484D-B3B7-6BE304202E4F}" type="parTrans" cxnId="{8049F16A-733B-4261-9C08-2EA7A45B7754}">
      <dgm:prSet/>
      <dgm:spPr/>
      <dgm:t>
        <a:bodyPr/>
        <a:lstStyle/>
        <a:p>
          <a:endParaRPr lang="de-DE"/>
        </a:p>
      </dgm:t>
    </dgm:pt>
    <dgm:pt modelId="{D8E25106-E4C5-4BBF-B82F-6A1CEA2AE16B}" type="sibTrans" cxnId="{8049F16A-733B-4261-9C08-2EA7A45B7754}">
      <dgm:prSet/>
      <dgm:spPr/>
      <dgm:t>
        <a:bodyPr/>
        <a:lstStyle/>
        <a:p>
          <a:endParaRPr lang="de-DE"/>
        </a:p>
      </dgm:t>
    </dgm:pt>
    <dgm:pt modelId="{37C24819-4DAD-4DDC-8516-00E6D38852FF}">
      <dgm:prSet phldrT="[Text]" custT="1"/>
      <dgm:spPr/>
      <dgm:t>
        <a:bodyPr/>
        <a:lstStyle/>
        <a:p>
          <a:r>
            <a:rPr lang="de-DE" sz="14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03/07/23 to 14/07/23</a:t>
          </a:r>
          <a:r>
            <a:rPr lang="de-DE" sz="1400" i="1" dirty="0">
              <a:latin typeface="Times New Roman" panose="02020603050405020304" pitchFamily="18" charset="0"/>
              <a:cs typeface="Times New Roman" panose="02020603050405020304" pitchFamily="18" charset="0"/>
            </a:rPr>
            <a:t>(approx. 40h, 2 day presence)</a:t>
          </a:r>
        </a:p>
      </dgm:t>
    </dgm:pt>
    <dgm:pt modelId="{A1E21F1F-6B9F-4432-9131-E57D25F5974D}" type="parTrans" cxnId="{8335CA37-4EF2-4E62-A150-C6713095A736}">
      <dgm:prSet/>
      <dgm:spPr/>
      <dgm:t>
        <a:bodyPr/>
        <a:lstStyle/>
        <a:p>
          <a:endParaRPr lang="de-DE"/>
        </a:p>
      </dgm:t>
    </dgm:pt>
    <dgm:pt modelId="{1BF71369-6520-4550-B895-8ADC36380565}" type="sibTrans" cxnId="{8335CA37-4EF2-4E62-A150-C6713095A736}">
      <dgm:prSet/>
      <dgm:spPr/>
      <dgm:t>
        <a:bodyPr/>
        <a:lstStyle/>
        <a:p>
          <a:endParaRPr lang="de-DE"/>
        </a:p>
      </dgm:t>
    </dgm:pt>
    <dgm:pt modelId="{801A7D91-79B0-46B5-AA7F-32FA6B5E50C6}">
      <dgm:prSet phldrT="[Text]"/>
      <dgm:spPr/>
      <dgm:t>
        <a:bodyPr/>
        <a:lstStyle/>
        <a:p>
          <a:r>
            <a:rPr lang="de-DE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Virtual team work</a:t>
          </a:r>
        </a:p>
      </dgm:t>
    </dgm:pt>
    <dgm:pt modelId="{4D3207A8-785B-46E2-B801-96AFE31E89FA}" type="parTrans" cxnId="{E45A93FC-AB5B-4C65-91D0-AC8562441F3F}">
      <dgm:prSet/>
      <dgm:spPr/>
      <dgm:t>
        <a:bodyPr/>
        <a:lstStyle/>
        <a:p>
          <a:endParaRPr lang="de-DE"/>
        </a:p>
      </dgm:t>
    </dgm:pt>
    <dgm:pt modelId="{3180E073-FD3D-4835-A1D7-587FAC9F48AF}" type="sibTrans" cxnId="{E45A93FC-AB5B-4C65-91D0-AC8562441F3F}">
      <dgm:prSet/>
      <dgm:spPr/>
      <dgm:t>
        <a:bodyPr/>
        <a:lstStyle/>
        <a:p>
          <a:endParaRPr lang="de-DE"/>
        </a:p>
      </dgm:t>
    </dgm:pt>
    <dgm:pt modelId="{19DA5A6F-B450-47F1-B17B-FCE380C278B6}">
      <dgm:prSet phldrT="[Text]" custT="1"/>
      <dgm:spPr/>
      <dgm:t>
        <a:bodyPr/>
        <a:lstStyle/>
        <a:p>
          <a:r>
            <a:rPr lang="de-DE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Elaboration of innovative solution strategies in teams of 4 (India, Brazil, Switzerland &amp; Kenya)</a:t>
          </a:r>
        </a:p>
      </dgm:t>
    </dgm:pt>
    <dgm:pt modelId="{00493587-BCED-4FD4-9D73-1496A7272035}" type="parTrans" cxnId="{902FDD3B-3F4A-4C16-AB68-FED8E02D718B}">
      <dgm:prSet/>
      <dgm:spPr/>
      <dgm:t>
        <a:bodyPr/>
        <a:lstStyle/>
        <a:p>
          <a:endParaRPr lang="de-DE"/>
        </a:p>
      </dgm:t>
    </dgm:pt>
    <dgm:pt modelId="{DA990F0F-C9B3-4694-854F-83B8C4AC366A}" type="sibTrans" cxnId="{902FDD3B-3F4A-4C16-AB68-FED8E02D718B}">
      <dgm:prSet/>
      <dgm:spPr/>
      <dgm:t>
        <a:bodyPr/>
        <a:lstStyle/>
        <a:p>
          <a:endParaRPr lang="de-DE"/>
        </a:p>
      </dgm:t>
    </dgm:pt>
    <dgm:pt modelId="{05F8F3FB-3018-4F18-9B53-721498CBBDB1}">
      <dgm:prSet phldrT="[Text]" custT="1"/>
      <dgm:spPr/>
      <dgm:t>
        <a:bodyPr/>
        <a:lstStyle/>
        <a:p>
          <a:r>
            <a:rPr lang="de-DE" sz="14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11/07/23 to 21/07/23</a:t>
          </a:r>
          <a:r>
            <a:rPr lang="de-DE" sz="1400" i="1" dirty="0">
              <a:latin typeface="Times New Roman" panose="02020603050405020304" pitchFamily="18" charset="0"/>
              <a:cs typeface="Times New Roman" panose="02020603050405020304" pitchFamily="18" charset="0"/>
            </a:rPr>
            <a:t>(approx. 40h </a:t>
          </a:r>
          <a:r>
            <a:rPr lang="de-DE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1day presence</a:t>
          </a:r>
          <a:r>
            <a:rPr lang="de-DE" sz="1400" i="1" dirty="0">
              <a:latin typeface="Times New Roman" panose="02020603050405020304" pitchFamily="18" charset="0"/>
              <a:cs typeface="Times New Roman" panose="02020603050405020304" pitchFamily="18" charset="0"/>
            </a:rPr>
            <a:t>)[Phase II &amp; III run parallel]</a:t>
          </a:r>
        </a:p>
      </dgm:t>
    </dgm:pt>
    <dgm:pt modelId="{3F87F8D1-B40D-4959-9CC0-CEFB7765D10E}" type="parTrans" cxnId="{55C9F947-3FA2-4F56-A54C-C2CA9589EE18}">
      <dgm:prSet/>
      <dgm:spPr/>
      <dgm:t>
        <a:bodyPr/>
        <a:lstStyle/>
        <a:p>
          <a:endParaRPr lang="de-DE"/>
        </a:p>
      </dgm:t>
    </dgm:pt>
    <dgm:pt modelId="{4E4718FE-1C0F-4EC6-B47C-29E7D53050C8}" type="sibTrans" cxnId="{55C9F947-3FA2-4F56-A54C-C2CA9589EE18}">
      <dgm:prSet/>
      <dgm:spPr/>
      <dgm:t>
        <a:bodyPr/>
        <a:lstStyle/>
        <a:p>
          <a:endParaRPr lang="de-DE"/>
        </a:p>
      </dgm:t>
    </dgm:pt>
    <dgm:pt modelId="{6CE5F17B-64F0-41A0-B22D-29BB2E1C5C71}">
      <dgm:prSet phldrT="[Text]"/>
      <dgm:spPr/>
      <dgm:t>
        <a:bodyPr/>
        <a:lstStyle/>
        <a:p>
          <a:r>
            <a:rPr lang="de-DE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Virtual classroom</a:t>
          </a:r>
        </a:p>
      </dgm:t>
    </dgm:pt>
    <dgm:pt modelId="{7B559302-681C-4960-ACD5-91A9057F2B98}" type="sibTrans" cxnId="{C33CB6DF-8CEC-4B68-A652-9AEF1318FE3D}">
      <dgm:prSet/>
      <dgm:spPr/>
      <dgm:t>
        <a:bodyPr/>
        <a:lstStyle/>
        <a:p>
          <a:endParaRPr lang="de-DE"/>
        </a:p>
      </dgm:t>
    </dgm:pt>
    <dgm:pt modelId="{D1D43548-E6EF-4298-ADC3-63B55ADFC8AE}" type="parTrans" cxnId="{C33CB6DF-8CEC-4B68-A652-9AEF1318FE3D}">
      <dgm:prSet/>
      <dgm:spPr/>
      <dgm:t>
        <a:bodyPr/>
        <a:lstStyle/>
        <a:p>
          <a:endParaRPr lang="de-DE"/>
        </a:p>
      </dgm:t>
    </dgm:pt>
    <dgm:pt modelId="{16C48840-FE73-4FD1-A11D-CC1537DFDFC8}" type="pres">
      <dgm:prSet presAssocID="{554CE192-DCF2-4E19-9B4D-CE106DBF59EB}" presName="linearFlow" presStyleCnt="0">
        <dgm:presLayoutVars>
          <dgm:dir/>
          <dgm:animLvl val="lvl"/>
          <dgm:resizeHandles val="exact"/>
        </dgm:presLayoutVars>
      </dgm:prSet>
      <dgm:spPr/>
    </dgm:pt>
    <dgm:pt modelId="{711B6202-5166-4504-9B17-93B7332EA199}" type="pres">
      <dgm:prSet presAssocID="{4317416E-F1EF-4561-8D27-A6588C5BCB31}" presName="composite" presStyleCnt="0"/>
      <dgm:spPr/>
    </dgm:pt>
    <dgm:pt modelId="{BB72318C-C0B5-428A-BF89-10A4EA406EDF}" type="pres">
      <dgm:prSet presAssocID="{4317416E-F1EF-4561-8D27-A6588C5BCB3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2DAABE0-6730-47C4-85D1-DD71EA78CDE4}" type="pres">
      <dgm:prSet presAssocID="{4317416E-F1EF-4561-8D27-A6588C5BCB31}" presName="descendantText" presStyleLbl="alignAcc1" presStyleIdx="0" presStyleCnt="3">
        <dgm:presLayoutVars>
          <dgm:bulletEnabled val="1"/>
        </dgm:presLayoutVars>
      </dgm:prSet>
      <dgm:spPr/>
    </dgm:pt>
    <dgm:pt modelId="{B409E299-F980-4977-97BD-EBBB3A7BE18C}" type="pres">
      <dgm:prSet presAssocID="{E0392F51-15F4-4DF8-9981-77D13F901F85}" presName="sp" presStyleCnt="0"/>
      <dgm:spPr/>
    </dgm:pt>
    <dgm:pt modelId="{B68DCB13-048C-4A7A-A521-C60F72C044DF}" type="pres">
      <dgm:prSet presAssocID="{6CE5F17B-64F0-41A0-B22D-29BB2E1C5C71}" presName="composite" presStyleCnt="0"/>
      <dgm:spPr/>
    </dgm:pt>
    <dgm:pt modelId="{DD31F404-AC45-449A-B7DD-73926F1E5B83}" type="pres">
      <dgm:prSet presAssocID="{6CE5F17B-64F0-41A0-B22D-29BB2E1C5C7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043DB68-BECE-436C-AEF0-BB6768DF24CE}" type="pres">
      <dgm:prSet presAssocID="{6CE5F17B-64F0-41A0-B22D-29BB2E1C5C71}" presName="descendantText" presStyleLbl="alignAcc1" presStyleIdx="1" presStyleCnt="3">
        <dgm:presLayoutVars>
          <dgm:bulletEnabled val="1"/>
        </dgm:presLayoutVars>
      </dgm:prSet>
      <dgm:spPr/>
    </dgm:pt>
    <dgm:pt modelId="{7784C5E2-5BD6-42B8-9857-79EDB7A64E99}" type="pres">
      <dgm:prSet presAssocID="{7B559302-681C-4960-ACD5-91A9057F2B98}" presName="sp" presStyleCnt="0"/>
      <dgm:spPr/>
    </dgm:pt>
    <dgm:pt modelId="{B90CE520-4AAC-470A-A644-75E40E0D2963}" type="pres">
      <dgm:prSet presAssocID="{801A7D91-79B0-46B5-AA7F-32FA6B5E50C6}" presName="composite" presStyleCnt="0"/>
      <dgm:spPr/>
    </dgm:pt>
    <dgm:pt modelId="{770F17CD-7A47-4F6D-A542-CEA3891309E5}" type="pres">
      <dgm:prSet presAssocID="{801A7D91-79B0-46B5-AA7F-32FA6B5E50C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2C33A17-A02B-4D9D-BC98-2A8749134D33}" type="pres">
      <dgm:prSet presAssocID="{801A7D91-79B0-46B5-AA7F-32FA6B5E50C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3C24C03-4006-4F35-94AA-976D868C22D6}" type="presOf" srcId="{6CE5F17B-64F0-41A0-B22D-29BB2E1C5C71}" destId="{DD31F404-AC45-449A-B7DD-73926F1E5B83}" srcOrd="0" destOrd="0" presId="urn:microsoft.com/office/officeart/2005/8/layout/chevron2"/>
    <dgm:cxn modelId="{9FB6FD05-2469-47F1-A06E-B498EEE63934}" type="presOf" srcId="{63BD64AC-8BC1-40A5-9CB2-03559089843F}" destId="{E2DAABE0-6730-47C4-85D1-DD71EA78CDE4}" srcOrd="0" destOrd="1" presId="urn:microsoft.com/office/officeart/2005/8/layout/chevron2"/>
    <dgm:cxn modelId="{20B20C21-C3C0-4448-B9D7-19FAC170482B}" srcId="{4317416E-F1EF-4561-8D27-A6588C5BCB31}" destId="{63BD64AC-8BC1-40A5-9CB2-03559089843F}" srcOrd="1" destOrd="0" parTransId="{5FAA3357-481B-4D34-B4D8-88CCDF6C474D}" sibTransId="{6A87A50E-7796-431A-BCA9-1C69BF5C8A97}"/>
    <dgm:cxn modelId="{88B9502E-924B-4A39-8DB1-7C85607B612A}" type="presOf" srcId="{801A7D91-79B0-46B5-AA7F-32FA6B5E50C6}" destId="{770F17CD-7A47-4F6D-A542-CEA3891309E5}" srcOrd="0" destOrd="0" presId="urn:microsoft.com/office/officeart/2005/8/layout/chevron2"/>
    <dgm:cxn modelId="{F8796336-0887-4F6B-B786-BA2DBAB00EE1}" srcId="{4317416E-F1EF-4561-8D27-A6588C5BCB31}" destId="{0E86E154-4489-4AB9-BF3B-8F249A21100F}" srcOrd="0" destOrd="0" parTransId="{2ECA224E-077F-49B2-B474-93F2DB06070D}" sibTransId="{24F005F1-9262-4D00-87B5-5F156221FA77}"/>
    <dgm:cxn modelId="{8335CA37-4EF2-4E62-A150-C6713095A736}" srcId="{6CE5F17B-64F0-41A0-B22D-29BB2E1C5C71}" destId="{37C24819-4DAD-4DDC-8516-00E6D38852FF}" srcOrd="1" destOrd="0" parTransId="{A1E21F1F-6B9F-4432-9131-E57D25F5974D}" sibTransId="{1BF71369-6520-4550-B895-8ADC36380565}"/>
    <dgm:cxn modelId="{902FDD3B-3F4A-4C16-AB68-FED8E02D718B}" srcId="{801A7D91-79B0-46B5-AA7F-32FA6B5E50C6}" destId="{19DA5A6F-B450-47F1-B17B-FCE380C278B6}" srcOrd="0" destOrd="0" parTransId="{00493587-BCED-4FD4-9D73-1496A7272035}" sibTransId="{DA990F0F-C9B3-4694-854F-83B8C4AC366A}"/>
    <dgm:cxn modelId="{6BD3AC3D-F2DE-42FF-836A-7509646C969E}" type="presOf" srcId="{37C24819-4DAD-4DDC-8516-00E6D38852FF}" destId="{4043DB68-BECE-436C-AEF0-BB6768DF24CE}" srcOrd="0" destOrd="1" presId="urn:microsoft.com/office/officeart/2005/8/layout/chevron2"/>
    <dgm:cxn modelId="{55C9F947-3FA2-4F56-A54C-C2CA9589EE18}" srcId="{801A7D91-79B0-46B5-AA7F-32FA6B5E50C6}" destId="{05F8F3FB-3018-4F18-9B53-721498CBBDB1}" srcOrd="1" destOrd="0" parTransId="{3F87F8D1-B40D-4959-9CC0-CEFB7765D10E}" sibTransId="{4E4718FE-1C0F-4EC6-B47C-29E7D53050C8}"/>
    <dgm:cxn modelId="{8049F16A-733B-4261-9C08-2EA7A45B7754}" srcId="{6CE5F17B-64F0-41A0-B22D-29BB2E1C5C71}" destId="{F1EDC82F-3FCE-483A-9170-5C3090688823}" srcOrd="0" destOrd="0" parTransId="{83D5F47C-4403-484D-B3B7-6BE304202E4F}" sibTransId="{D8E25106-E4C5-4BBF-B82F-6A1CEA2AE16B}"/>
    <dgm:cxn modelId="{179BCD51-EFBE-4FEF-9BB4-D24314803A2D}" srcId="{554CE192-DCF2-4E19-9B4D-CE106DBF59EB}" destId="{4317416E-F1EF-4561-8D27-A6588C5BCB31}" srcOrd="0" destOrd="0" parTransId="{76FDB24B-A1B8-44DE-B39E-AD0362BB2C9A}" sibTransId="{E0392F51-15F4-4DF8-9981-77D13F901F85}"/>
    <dgm:cxn modelId="{0FE17B73-6CC8-4F2E-9AEC-7411D9A095C1}" type="presOf" srcId="{4317416E-F1EF-4561-8D27-A6588C5BCB31}" destId="{BB72318C-C0B5-428A-BF89-10A4EA406EDF}" srcOrd="0" destOrd="0" presId="urn:microsoft.com/office/officeart/2005/8/layout/chevron2"/>
    <dgm:cxn modelId="{ECB6BE55-0E2D-4944-B4C5-E3A5B9DB5624}" type="presOf" srcId="{05F8F3FB-3018-4F18-9B53-721498CBBDB1}" destId="{22C33A17-A02B-4D9D-BC98-2A8749134D33}" srcOrd="0" destOrd="1" presId="urn:microsoft.com/office/officeart/2005/8/layout/chevron2"/>
    <dgm:cxn modelId="{9D92D28C-2B8B-486F-BE96-8C8F2320CAE8}" type="presOf" srcId="{0E86E154-4489-4AB9-BF3B-8F249A21100F}" destId="{E2DAABE0-6730-47C4-85D1-DD71EA78CDE4}" srcOrd="0" destOrd="0" presId="urn:microsoft.com/office/officeart/2005/8/layout/chevron2"/>
    <dgm:cxn modelId="{1441AFAE-1C90-4F7E-97DE-5764817A90CF}" type="presOf" srcId="{554CE192-DCF2-4E19-9B4D-CE106DBF59EB}" destId="{16C48840-FE73-4FD1-A11D-CC1537DFDFC8}" srcOrd="0" destOrd="0" presId="urn:microsoft.com/office/officeart/2005/8/layout/chevron2"/>
    <dgm:cxn modelId="{9A74B7B1-2A39-417E-8E88-31A68040607E}" type="presOf" srcId="{F1EDC82F-3FCE-483A-9170-5C3090688823}" destId="{4043DB68-BECE-436C-AEF0-BB6768DF24CE}" srcOrd="0" destOrd="0" presId="urn:microsoft.com/office/officeart/2005/8/layout/chevron2"/>
    <dgm:cxn modelId="{B16EB6BE-DCAA-4598-B669-869632DBEC4C}" type="presOf" srcId="{19DA5A6F-B450-47F1-B17B-FCE380C278B6}" destId="{22C33A17-A02B-4D9D-BC98-2A8749134D33}" srcOrd="0" destOrd="0" presId="urn:microsoft.com/office/officeart/2005/8/layout/chevron2"/>
    <dgm:cxn modelId="{C33CB6DF-8CEC-4B68-A652-9AEF1318FE3D}" srcId="{554CE192-DCF2-4E19-9B4D-CE106DBF59EB}" destId="{6CE5F17B-64F0-41A0-B22D-29BB2E1C5C71}" srcOrd="1" destOrd="0" parTransId="{D1D43548-E6EF-4298-ADC3-63B55ADFC8AE}" sibTransId="{7B559302-681C-4960-ACD5-91A9057F2B98}"/>
    <dgm:cxn modelId="{E45A93FC-AB5B-4C65-91D0-AC8562441F3F}" srcId="{554CE192-DCF2-4E19-9B4D-CE106DBF59EB}" destId="{801A7D91-79B0-46B5-AA7F-32FA6B5E50C6}" srcOrd="2" destOrd="0" parTransId="{4D3207A8-785B-46E2-B801-96AFE31E89FA}" sibTransId="{3180E073-FD3D-4835-A1D7-587FAC9F48AF}"/>
    <dgm:cxn modelId="{29061DA1-3B0C-4829-9CDD-1AE76F5FAF83}" type="presParOf" srcId="{16C48840-FE73-4FD1-A11D-CC1537DFDFC8}" destId="{711B6202-5166-4504-9B17-93B7332EA199}" srcOrd="0" destOrd="0" presId="urn:microsoft.com/office/officeart/2005/8/layout/chevron2"/>
    <dgm:cxn modelId="{33247081-46EE-4033-9744-CC72EA96FE99}" type="presParOf" srcId="{711B6202-5166-4504-9B17-93B7332EA199}" destId="{BB72318C-C0B5-428A-BF89-10A4EA406EDF}" srcOrd="0" destOrd="0" presId="urn:microsoft.com/office/officeart/2005/8/layout/chevron2"/>
    <dgm:cxn modelId="{A784C8A5-5B00-4E19-8BAF-5A21C63540F3}" type="presParOf" srcId="{711B6202-5166-4504-9B17-93B7332EA199}" destId="{E2DAABE0-6730-47C4-85D1-DD71EA78CDE4}" srcOrd="1" destOrd="0" presId="urn:microsoft.com/office/officeart/2005/8/layout/chevron2"/>
    <dgm:cxn modelId="{A41E2BF9-C218-4A9E-B663-D8895B0FF272}" type="presParOf" srcId="{16C48840-FE73-4FD1-A11D-CC1537DFDFC8}" destId="{B409E299-F980-4977-97BD-EBBB3A7BE18C}" srcOrd="1" destOrd="0" presId="urn:microsoft.com/office/officeart/2005/8/layout/chevron2"/>
    <dgm:cxn modelId="{D83E0B39-CAF7-4750-A3C3-C2CDC7ADF3AF}" type="presParOf" srcId="{16C48840-FE73-4FD1-A11D-CC1537DFDFC8}" destId="{B68DCB13-048C-4A7A-A521-C60F72C044DF}" srcOrd="2" destOrd="0" presId="urn:microsoft.com/office/officeart/2005/8/layout/chevron2"/>
    <dgm:cxn modelId="{4EC4FBE4-D237-4686-8D65-D830E9889422}" type="presParOf" srcId="{B68DCB13-048C-4A7A-A521-C60F72C044DF}" destId="{DD31F404-AC45-449A-B7DD-73926F1E5B83}" srcOrd="0" destOrd="0" presId="urn:microsoft.com/office/officeart/2005/8/layout/chevron2"/>
    <dgm:cxn modelId="{AE883348-EA81-447E-ACB8-5075ED4594CF}" type="presParOf" srcId="{B68DCB13-048C-4A7A-A521-C60F72C044DF}" destId="{4043DB68-BECE-436C-AEF0-BB6768DF24CE}" srcOrd="1" destOrd="0" presId="urn:microsoft.com/office/officeart/2005/8/layout/chevron2"/>
    <dgm:cxn modelId="{C87D28C7-806F-4813-8E19-74528C304895}" type="presParOf" srcId="{16C48840-FE73-4FD1-A11D-CC1537DFDFC8}" destId="{7784C5E2-5BD6-42B8-9857-79EDB7A64E99}" srcOrd="3" destOrd="0" presId="urn:microsoft.com/office/officeart/2005/8/layout/chevron2"/>
    <dgm:cxn modelId="{64610BF8-7FE4-4BCE-93D3-1870C638A936}" type="presParOf" srcId="{16C48840-FE73-4FD1-A11D-CC1537DFDFC8}" destId="{B90CE520-4AAC-470A-A644-75E40E0D2963}" srcOrd="4" destOrd="0" presId="urn:microsoft.com/office/officeart/2005/8/layout/chevron2"/>
    <dgm:cxn modelId="{061A8DCF-AFC9-4F6A-9A6E-526D3E9F0E2D}" type="presParOf" srcId="{B90CE520-4AAC-470A-A644-75E40E0D2963}" destId="{770F17CD-7A47-4F6D-A542-CEA3891309E5}" srcOrd="0" destOrd="0" presId="urn:microsoft.com/office/officeart/2005/8/layout/chevron2"/>
    <dgm:cxn modelId="{C1431CCA-C4DF-4C38-8566-E9BC1C7090AC}" type="presParOf" srcId="{B90CE520-4AAC-470A-A644-75E40E0D2963}" destId="{22C33A17-A02B-4D9D-BC98-2A8749134D3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2318C-C0B5-428A-BF89-10A4EA406EDF}">
      <dsp:nvSpPr>
        <dsp:cNvPr id="0" name=""/>
        <dsp:cNvSpPr/>
      </dsp:nvSpPr>
      <dsp:spPr>
        <a:xfrm rot="5400000">
          <a:off x="-197633" y="199481"/>
          <a:ext cx="1317559" cy="922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Local perspective</a:t>
          </a:r>
        </a:p>
      </dsp:txBody>
      <dsp:txXfrm rot="-5400000">
        <a:off x="2" y="462993"/>
        <a:ext cx="922291" cy="395268"/>
      </dsp:txXfrm>
    </dsp:sp>
    <dsp:sp modelId="{E2DAABE0-6730-47C4-85D1-DD71EA78CDE4}">
      <dsp:nvSpPr>
        <dsp:cNvPr id="0" name=""/>
        <dsp:cNvSpPr/>
      </dsp:nvSpPr>
      <dsp:spPr>
        <a:xfrm rot="5400000">
          <a:off x="4310188" y="-3386049"/>
          <a:ext cx="856413" cy="76322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Preparation of video, Climate Change in </a:t>
          </a:r>
          <a:r>
            <a:rPr lang="de-DE" sz="180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our</a:t>
          </a:r>
          <a:r>
            <a:rPr lang="de-DE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Environment (one video per university)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01/05/23 to 01/07/23 </a:t>
          </a:r>
          <a:r>
            <a:rPr lang="de-DE" sz="1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(approx. 30h, 1day presence)</a:t>
          </a:r>
        </a:p>
      </dsp:txBody>
      <dsp:txXfrm rot="-5400000">
        <a:off x="922292" y="43654"/>
        <a:ext cx="7590400" cy="772799"/>
      </dsp:txXfrm>
    </dsp:sp>
    <dsp:sp modelId="{DD31F404-AC45-449A-B7DD-73926F1E5B83}">
      <dsp:nvSpPr>
        <dsp:cNvPr id="0" name=""/>
        <dsp:cNvSpPr/>
      </dsp:nvSpPr>
      <dsp:spPr>
        <a:xfrm rot="5400000">
          <a:off x="-197633" y="1318776"/>
          <a:ext cx="1317559" cy="922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Virtual classroom</a:t>
          </a:r>
        </a:p>
      </dsp:txBody>
      <dsp:txXfrm rot="-5400000">
        <a:off x="2" y="1582288"/>
        <a:ext cx="922291" cy="395268"/>
      </dsp:txXfrm>
    </dsp:sp>
    <dsp:sp modelId="{4043DB68-BECE-436C-AEF0-BB6768DF24CE}">
      <dsp:nvSpPr>
        <dsp:cNvPr id="0" name=""/>
        <dsp:cNvSpPr/>
      </dsp:nvSpPr>
      <dsp:spPr>
        <a:xfrm rot="5400000">
          <a:off x="4310188" y="-2266754"/>
          <a:ext cx="856413" cy="76322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Lectures, </a:t>
          </a:r>
          <a:r>
            <a:rPr lang="de-DE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presentations</a:t>
          </a:r>
          <a:r>
            <a:rPr lang="de-DE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de-DE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discussions</a:t>
          </a:r>
          <a:r>
            <a:rPr lang="de-DE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de-DE" sz="1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excursions</a:t>
          </a:r>
          <a:endParaRPr lang="de-DE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03/07/23 to 14/07/23</a:t>
          </a:r>
          <a:r>
            <a:rPr lang="de-DE" sz="1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(approx. 40h, 2 day presence)</a:t>
          </a:r>
        </a:p>
      </dsp:txBody>
      <dsp:txXfrm rot="-5400000">
        <a:off x="922292" y="1162949"/>
        <a:ext cx="7590400" cy="772799"/>
      </dsp:txXfrm>
    </dsp:sp>
    <dsp:sp modelId="{770F17CD-7A47-4F6D-A542-CEA3891309E5}">
      <dsp:nvSpPr>
        <dsp:cNvPr id="0" name=""/>
        <dsp:cNvSpPr/>
      </dsp:nvSpPr>
      <dsp:spPr>
        <a:xfrm rot="5400000">
          <a:off x="-197633" y="2438072"/>
          <a:ext cx="1317559" cy="922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Virtual team work</a:t>
          </a:r>
        </a:p>
      </dsp:txBody>
      <dsp:txXfrm rot="-5400000">
        <a:off x="2" y="2701584"/>
        <a:ext cx="922291" cy="395268"/>
      </dsp:txXfrm>
    </dsp:sp>
    <dsp:sp modelId="{22C33A17-A02B-4D9D-BC98-2A8749134D33}">
      <dsp:nvSpPr>
        <dsp:cNvPr id="0" name=""/>
        <dsp:cNvSpPr/>
      </dsp:nvSpPr>
      <dsp:spPr>
        <a:xfrm rot="5400000">
          <a:off x="4310188" y="-1147458"/>
          <a:ext cx="856413" cy="76322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Elaboration of innovative solution strategies in teams of 4 (India, Brazil, Switzerland &amp; Kenya)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11/07/23 to 21/07/23</a:t>
          </a:r>
          <a:r>
            <a:rPr lang="de-DE" sz="1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(approx. 40h </a:t>
          </a:r>
          <a:r>
            <a:rPr lang="de-DE" sz="1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1day presence</a:t>
          </a:r>
          <a:r>
            <a:rPr lang="de-DE" sz="14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)[Phase II &amp; III run parallel]</a:t>
          </a:r>
        </a:p>
      </dsp:txBody>
      <dsp:txXfrm rot="-5400000">
        <a:off x="922292" y="2282245"/>
        <a:ext cx="7590400" cy="772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396D0-3C12-4EDF-8162-2B58FBF9A6CA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2C6B3-3A29-4ABB-9917-E49004B8E07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3830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59B58B-A392-4402-8126-010D8DF8FA29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4BC454-EFC8-4FD0-8914-E81AA21295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982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AA7A-B4E2-4FB0-AB49-E726EF4DC7FE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499-25A3-4A1C-8AD6-C92EB18A5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287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AA7A-B4E2-4FB0-AB49-E726EF4DC7FE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499-25A3-4A1C-8AD6-C92EB18A5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684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AA7A-B4E2-4FB0-AB49-E726EF4DC7FE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499-25A3-4A1C-8AD6-C92EB18A5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680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AA7A-B4E2-4FB0-AB49-E726EF4DC7FE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499-25A3-4A1C-8AD6-C92EB18A5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433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AA7A-B4E2-4FB0-AB49-E726EF4DC7FE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499-25A3-4A1C-8AD6-C92EB18A5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339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AA7A-B4E2-4FB0-AB49-E726EF4DC7FE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499-25A3-4A1C-8AD6-C92EB18A5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940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AA7A-B4E2-4FB0-AB49-E726EF4DC7FE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499-25A3-4A1C-8AD6-C92EB18A5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702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AA7A-B4E2-4FB0-AB49-E726EF4DC7FE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499-25A3-4A1C-8AD6-C92EB18A5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6184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AA7A-B4E2-4FB0-AB49-E726EF4DC7FE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499-25A3-4A1C-8AD6-C92EB18A5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621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AA7A-B4E2-4FB0-AB49-E726EF4DC7FE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499-25A3-4A1C-8AD6-C92EB18A5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958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AA7A-B4E2-4FB0-AB49-E726EF4DC7FE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F4499-25A3-4A1C-8AD6-C92EB18A5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53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FAA7A-B4E2-4FB0-AB49-E726EF4DC7FE}" type="datetimeFigureOut">
              <a:rPr lang="en-IN" smtClean="0"/>
              <a:t>16-01-2023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F4499-25A3-4A1C-8AD6-C92EB18A5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120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ivss2024@gmail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88600BEA-A27E-4F5E-9B13-A7B525642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feld 3"/>
          <p:cNvSpPr txBox="1"/>
          <p:nvPr/>
        </p:nvSpPr>
        <p:spPr>
          <a:xfrm>
            <a:off x="864987" y="2624385"/>
            <a:ext cx="10462026" cy="13619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de-CH" sz="2800" b="1" dirty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r>
              <a:rPr lang="de-CH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International Virtual Course 2023</a:t>
            </a:r>
          </a:p>
          <a:p>
            <a:pPr algn="ctr">
              <a:lnSpc>
                <a:spcPts val="3300"/>
              </a:lnSpc>
            </a:pPr>
            <a:endParaRPr lang="de-CH" sz="28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>
              <a:lnSpc>
                <a:spcPts val="3300"/>
              </a:lnSpc>
            </a:pPr>
            <a:r>
              <a:rPr lang="de-CH" sz="2800" b="1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‘</a:t>
            </a:r>
            <a:r>
              <a:rPr lang="de-CH" sz="28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Tackling Climate Change through Global Learning</a:t>
            </a:r>
            <a:r>
              <a:rPr lang="de-CH" sz="2800" b="1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18755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0F0D4-09DE-4F92-BBEC-832DFFD5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7D608-84CA-4897-A397-E9C12E46B5A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5" name="Picture 2" descr="India, Africa, China, Indian Ocean, Global World">
            <a:extLst>
              <a:ext uri="{FF2B5EF4-FFF2-40B4-BE49-F238E27FC236}">
                <a16:creationId xmlns:a16="http://schemas.microsoft.com/office/drawing/2014/main" id="{27008476-609D-4A3B-8CCE-41E56A987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t="3890" r="6723" b="11832"/>
          <a:stretch/>
        </p:blipFill>
        <p:spPr bwMode="auto">
          <a:xfrm>
            <a:off x="5549806" y="2083459"/>
            <a:ext cx="1990863" cy="199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A14120-C36E-4542-864A-0A012802058C}"/>
              </a:ext>
            </a:extLst>
          </p:cNvPr>
          <p:cNvSpPr/>
          <p:nvPr/>
        </p:nvSpPr>
        <p:spPr>
          <a:xfrm>
            <a:off x="5556624" y="2737972"/>
            <a:ext cx="1984045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UN - SDG</a:t>
            </a:r>
            <a:endParaRPr lang="en-IN" sz="2800" dirty="0">
              <a:latin typeface="Arial Black" panose="020B0A04020102020204" pitchFamily="34" charset="0"/>
            </a:endParaRPr>
          </a:p>
        </p:txBody>
      </p:sp>
      <p:sp>
        <p:nvSpPr>
          <p:cNvPr id="7" name="Cloud Callout 15">
            <a:extLst>
              <a:ext uri="{FF2B5EF4-FFF2-40B4-BE49-F238E27FC236}">
                <a16:creationId xmlns:a16="http://schemas.microsoft.com/office/drawing/2014/main" id="{F265B9FB-01A6-4404-B4F1-6792D4A47E23}"/>
              </a:ext>
            </a:extLst>
          </p:cNvPr>
          <p:cNvSpPr/>
          <p:nvPr/>
        </p:nvSpPr>
        <p:spPr>
          <a:xfrm flipH="1">
            <a:off x="8610600" y="1924842"/>
            <a:ext cx="2565211" cy="1981200"/>
          </a:xfrm>
          <a:prstGeom prst="cloudCallout">
            <a:avLst>
              <a:gd name="adj1" fmla="val -82776"/>
              <a:gd name="adj2" fmla="val -2414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SDG 13-Climate change</a:t>
            </a:r>
            <a:endParaRPr lang="en-IN" sz="2400" dirty="0">
              <a:latin typeface="Arial Black" panose="020B0A04020102020204" pitchFamily="34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1058AFBF-048F-491A-ABBA-4AB737CC5A67}"/>
              </a:ext>
            </a:extLst>
          </p:cNvPr>
          <p:cNvSpPr/>
          <p:nvPr/>
        </p:nvSpPr>
        <p:spPr>
          <a:xfrm>
            <a:off x="541547" y="1924842"/>
            <a:ext cx="2904806" cy="2149480"/>
          </a:xfrm>
          <a:prstGeom prst="hex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International Virtual Course</a:t>
            </a:r>
            <a:endParaRPr lang="en-IN" sz="2400" b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6F7543-9E8A-48C0-9448-430EF7B58528}"/>
              </a:ext>
            </a:extLst>
          </p:cNvPr>
          <p:cNvCxnSpPr/>
          <p:nvPr/>
        </p:nvCxnSpPr>
        <p:spPr>
          <a:xfrm flipV="1">
            <a:off x="3453171" y="2999582"/>
            <a:ext cx="2096635" cy="1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6F7543-9E8A-48C0-9448-430EF7B58528}"/>
              </a:ext>
            </a:extLst>
          </p:cNvPr>
          <p:cNvCxnSpPr/>
          <p:nvPr/>
        </p:nvCxnSpPr>
        <p:spPr>
          <a:xfrm flipV="1">
            <a:off x="7553637" y="2999582"/>
            <a:ext cx="1056963" cy="1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420106" y="5188281"/>
            <a:ext cx="864371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Funded by: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Mercator foundation, Switzerland</a:t>
            </a:r>
          </a:p>
        </p:txBody>
      </p:sp>
    </p:spTree>
    <p:extLst>
      <p:ext uri="{BB962C8B-B14F-4D97-AF65-F5344CB8AC3E}">
        <p14:creationId xmlns:p14="http://schemas.microsoft.com/office/powerpoint/2010/main" val="290609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00" y="283351"/>
            <a:ext cx="1423916" cy="1423916"/>
          </a:xfrm>
          <a:prstGeom prst="rect">
            <a:avLst/>
          </a:prstGeom>
        </p:spPr>
      </p:pic>
      <p:pic>
        <p:nvPicPr>
          <p:cNvPr id="3" name="Picture 2" descr="C:\Users\Admin\Downloads\zhaw_byline_cmyk_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70" y="159284"/>
            <a:ext cx="1312903" cy="125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logo ufgd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" t="9801" r="11126" b="8967"/>
          <a:stretch/>
        </p:blipFill>
        <p:spPr bwMode="auto">
          <a:xfrm>
            <a:off x="6409677" y="50927"/>
            <a:ext cx="1992691" cy="14239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838916" y="1661371"/>
            <a:ext cx="8716753" cy="741008"/>
          </a:xfrm>
        </p:spPr>
        <p:txBody>
          <a:bodyPr>
            <a:normAutofit fontScale="90000"/>
          </a:bodyPr>
          <a:lstStyle/>
          <a:p>
            <a:pPr algn="ctr"/>
            <a:r>
              <a:rPr lang="de-CH" sz="3000" b="1" dirty="0">
                <a:latin typeface="+mn-lt"/>
              </a:rPr>
              <a:t>International Virtual Course (IVC) 2023 – learning objectives</a:t>
            </a:r>
            <a:endParaRPr lang="de-CH" sz="3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411" y="2320234"/>
            <a:ext cx="108671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able…</a:t>
            </a:r>
          </a:p>
          <a:p>
            <a:pPr>
              <a:lnSpc>
                <a:spcPts val="1200"/>
              </a:lnSpc>
            </a:pPr>
            <a:endParaRPr lang="de-CH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lvl="1" indent="-373063">
              <a:lnSpc>
                <a:spcPct val="150000"/>
              </a:lnSpc>
              <a:buNone/>
            </a:pPr>
            <a:r>
              <a:rPr lang="de-CH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To describe the impacts of climate change focusing on agro foodsystems   and to develop innovative solution strategies</a:t>
            </a:r>
          </a:p>
          <a:p>
            <a:pPr marL="623888" lvl="1" indent="-373063">
              <a:lnSpc>
                <a:spcPct val="150000"/>
              </a:lnSpc>
              <a:buNone/>
            </a:pPr>
            <a:r>
              <a:rPr lang="de-CH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To correctly apply virtual collaboration tools (Jam board, Zoom, Whatsapp, etc.)</a:t>
            </a:r>
          </a:p>
          <a:p>
            <a:pPr marL="252000" lvl="1" indent="0">
              <a:lnSpc>
                <a:spcPct val="150000"/>
              </a:lnSpc>
              <a:buNone/>
            </a:pPr>
            <a:r>
              <a:rPr lang="de-CH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To collaborate effectively across cultural borders via virtual channels</a:t>
            </a:r>
          </a:p>
          <a:p>
            <a:pPr marL="538163" lvl="1" indent="-287338">
              <a:lnSpc>
                <a:spcPct val="150000"/>
              </a:lnSpc>
              <a:buNone/>
            </a:pPr>
            <a:r>
              <a:rPr lang="de-CH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strengthen the skills through international learning in digitalization and intercultural cooperation</a:t>
            </a:r>
          </a:p>
          <a:p>
            <a:pPr marL="252000" lvl="1" indent="0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To 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the global climate related and other emerging issues</a:t>
            </a:r>
          </a:p>
          <a:p>
            <a:pPr marL="538163" lvl="1" indent="-287338">
              <a:lnSpc>
                <a:spcPct val="150000"/>
              </a:lnSpc>
              <a:buNone/>
            </a:pPr>
            <a:r>
              <a:rPr lang="de-CH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To enhance knowledge on climate change through lectures, case studies and discussions by international experts</a:t>
            </a:r>
          </a:p>
        </p:txBody>
      </p:sp>
      <p:pic>
        <p:nvPicPr>
          <p:cNvPr id="1026" name="Picture 2" descr="UoN at 50: A look at the logo | University of Nairobi">
            <a:extLst>
              <a:ext uri="{FF2B5EF4-FFF2-40B4-BE49-F238E27FC236}">
                <a16:creationId xmlns:a16="http://schemas.microsoft.com/office/drawing/2014/main" id="{BD950C20-68A7-4109-A5CE-3B61553C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904" y="0"/>
            <a:ext cx="2222377" cy="147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37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0527" y="220271"/>
            <a:ext cx="7931590" cy="911414"/>
          </a:xfrm>
          <a:effectLst>
            <a:reflection blurRad="6350" stA="50000" endA="300" endPos="5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de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Virtual Course 2023</a:t>
            </a:r>
            <a:br>
              <a:rPr lang="de-CH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CH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Phases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5">
            <a:extLst>
              <a:ext uri="{FF2B5EF4-FFF2-40B4-BE49-F238E27FC236}">
                <a16:creationId xmlns:a16="http://schemas.microsoft.com/office/drawing/2014/main" id="{93D49399-7417-4015-9795-78474A81F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9594"/>
            <a:ext cx="12191999" cy="522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36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780357" y="233430"/>
            <a:ext cx="6255001" cy="776703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de-CH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Virtual Course 2023</a:t>
            </a:r>
            <a:br>
              <a:rPr lang="de-CH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CH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01/05/2023-29/07/2023 (part time)</a:t>
            </a:r>
          </a:p>
        </p:txBody>
      </p:sp>
      <p:pic>
        <p:nvPicPr>
          <p:cNvPr id="15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7386"/>
          <a:stretch/>
        </p:blipFill>
        <p:spPr>
          <a:xfrm>
            <a:off x="9451818" y="1499479"/>
            <a:ext cx="2646490" cy="5358521"/>
          </a:xfrm>
          <a:prstGeom prst="rect">
            <a:avLst/>
          </a:prstGeom>
        </p:spPr>
      </p:pic>
      <p:graphicFrame>
        <p:nvGraphicFramePr>
          <p:cNvPr id="16" name="Diagramm 4"/>
          <p:cNvGraphicFramePr/>
          <p:nvPr>
            <p:extLst>
              <p:ext uri="{D42A27DB-BD31-4B8C-83A1-F6EECF244321}">
                <p14:modId xmlns:p14="http://schemas.microsoft.com/office/powerpoint/2010/main" val="366939439"/>
              </p:ext>
            </p:extLst>
          </p:nvPr>
        </p:nvGraphicFramePr>
        <p:xfrm>
          <a:off x="897319" y="1490377"/>
          <a:ext cx="8554499" cy="3559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7" name="Gruppieren 12"/>
          <p:cNvGrpSpPr/>
          <p:nvPr/>
        </p:nvGrpSpPr>
        <p:grpSpPr>
          <a:xfrm>
            <a:off x="918267" y="4844782"/>
            <a:ext cx="903507" cy="1334273"/>
            <a:chOff x="0" y="-45428"/>
            <a:chExt cx="1035248" cy="1478924"/>
          </a:xfrm>
        </p:grpSpPr>
        <p:sp>
          <p:nvSpPr>
            <p:cNvPr id="18" name="Chevron 17"/>
            <p:cNvSpPr/>
            <p:nvPr/>
          </p:nvSpPr>
          <p:spPr>
            <a:xfrm rot="5400000">
              <a:off x="-221838" y="176410"/>
              <a:ext cx="1478924" cy="1035247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4"/>
            <p:cNvSpPr txBox="1"/>
            <p:nvPr/>
          </p:nvSpPr>
          <p:spPr>
            <a:xfrm>
              <a:off x="1" y="519510"/>
              <a:ext cx="1035247" cy="4436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Reflection</a:t>
              </a:r>
            </a:p>
          </p:txBody>
        </p:sp>
      </p:grpSp>
      <p:grpSp>
        <p:nvGrpSpPr>
          <p:cNvPr id="20" name="Gruppieren 15"/>
          <p:cNvGrpSpPr/>
          <p:nvPr/>
        </p:nvGrpSpPr>
        <p:grpSpPr>
          <a:xfrm>
            <a:off x="1773551" y="4829772"/>
            <a:ext cx="7699215" cy="924974"/>
            <a:chOff x="988320" y="1285163"/>
            <a:chExt cx="7005037" cy="961300"/>
          </a:xfrm>
        </p:grpSpPr>
        <p:sp>
          <p:nvSpPr>
            <p:cNvPr id="21" name="Auf der gleichen Seite des Rechtecks liegende Ecken abrunden 16"/>
            <p:cNvSpPr/>
            <p:nvPr/>
          </p:nvSpPr>
          <p:spPr>
            <a:xfrm rot="5400000">
              <a:off x="4033652" y="-1713243"/>
              <a:ext cx="961300" cy="6958111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Auf der gleichen Seite des Rechtecks liegende Ecken abrunden 4"/>
            <p:cNvSpPr txBox="1"/>
            <p:nvPr/>
          </p:nvSpPr>
          <p:spPr>
            <a:xfrm>
              <a:off x="988320" y="1332088"/>
              <a:ext cx="6911184" cy="86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285750" indent="-285750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de-DE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Reflection</a:t>
              </a:r>
              <a:r>
                <a:rPr lang="de-DE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de-DE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virtual</a:t>
              </a:r>
              <a:r>
                <a:rPr lang="de-DE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lang="de-DE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intercultural</a:t>
              </a:r>
              <a:r>
                <a:rPr lang="de-DE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b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collaboration</a:t>
              </a:r>
              <a:endParaRPr lang="de-DE" b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1400" b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24/07/23 to 29/07/23</a:t>
              </a:r>
              <a:r>
                <a:rPr lang="de-DE" sz="1400" b="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(approx. 10h, 0.5 day presence)</a:t>
              </a:r>
            </a:p>
          </p:txBody>
        </p:sp>
      </p:grpSp>
      <p:sp>
        <p:nvSpPr>
          <p:cNvPr id="11" name="Textfeld 3"/>
          <p:cNvSpPr txBox="1"/>
          <p:nvPr/>
        </p:nvSpPr>
        <p:spPr>
          <a:xfrm>
            <a:off x="3942190" y="6013985"/>
            <a:ext cx="7107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limited </a:t>
            </a:r>
            <a:r>
              <a:rPr lang="de-CH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de-CH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due </a:t>
            </a:r>
            <a:r>
              <a:rPr lang="de-CH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CH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</a:t>
            </a:r>
            <a:r>
              <a:rPr lang="de-CH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endParaRPr lang="de-CH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02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661983" y="252389"/>
            <a:ext cx="8751020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CH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Virtual Course 2023 Registration</a:t>
            </a:r>
          </a:p>
        </p:txBody>
      </p:sp>
      <p:sp>
        <p:nvSpPr>
          <p:cNvPr id="5" name="Inhaltsplatzhalter 6"/>
          <p:cNvSpPr txBox="1">
            <a:spLocks/>
          </p:cNvSpPr>
          <p:nvPr/>
        </p:nvSpPr>
        <p:spPr>
          <a:xfrm>
            <a:off x="479834" y="954362"/>
            <a:ext cx="11253457" cy="561662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marL="0" indent="0" algn="l" defTabSz="957776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252000" algn="l" defTabSz="957776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504000" indent="-252000" algn="l" defTabSz="957776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756000" indent="-252000" algn="l" defTabSz="957776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1008000" indent="-252000" algn="l" defTabSz="957776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573020" indent="-237622" algn="l" defTabSz="957776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+mn-lt"/>
              </a:defRPr>
            </a:lvl6pPr>
            <a:lvl7pPr marL="2992866" indent="-237622" algn="l" defTabSz="957776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+mn-lt"/>
              </a:defRPr>
            </a:lvl7pPr>
            <a:lvl8pPr marL="3412713" indent="-237622" algn="l" defTabSz="957776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+mn-lt"/>
              </a:defRPr>
            </a:lvl8pPr>
            <a:lvl9pPr marL="3832560" indent="-237622" algn="l" defTabSz="957776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594900" lvl="1" indent="-342900">
              <a:lnSpc>
                <a:spcPct val="150000"/>
              </a:lnSpc>
              <a:spcBef>
                <a:spcPts val="0"/>
              </a:spcBef>
            </a:pPr>
            <a:r>
              <a:rPr lang="de-CH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de-CH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opens from </a:t>
            </a:r>
            <a:r>
              <a:rPr lang="de-CH" sz="2000" b="1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16/01/2023</a:t>
            </a:r>
            <a:r>
              <a:rPr lang="de-CH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Please visit the below link for application form </a:t>
            </a:r>
            <a:r>
              <a:rPr lang="en-IN" sz="1800" dirty="0"/>
              <a:t>https://www.uasbangalore.edu.in)</a:t>
            </a:r>
            <a:endParaRPr lang="de-CH" sz="18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50000"/>
              </a:lnSpc>
              <a:spcBef>
                <a:spcPts val="0"/>
              </a:spcBef>
            </a:pPr>
            <a:r>
              <a:rPr lang="de-CH" sz="2000" kern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Eligibility:</a:t>
            </a:r>
            <a:r>
              <a:rPr lang="de-CH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MSc and PhD students of Agricultural Economics, Forestry and Environmental </a:t>
            </a:r>
            <a:r>
              <a:rPr lang="de-CH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Science, Agronomy, Soil Science &amp; Agricultural Chemistry and Crop Physiology</a:t>
            </a:r>
          </a:p>
          <a:p>
            <a:pPr marL="594900" lvl="1" indent="-342900">
              <a:lnSpc>
                <a:spcPct val="150000"/>
              </a:lnSpc>
              <a:spcBef>
                <a:spcPts val="0"/>
              </a:spcBef>
            </a:pPr>
            <a:r>
              <a:rPr lang="de-CH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closes on </a:t>
            </a:r>
            <a:r>
              <a:rPr lang="de-CH" sz="20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18/02/2023</a:t>
            </a:r>
          </a:p>
          <a:p>
            <a:pPr marL="594900" lvl="1" indent="-342900">
              <a:lnSpc>
                <a:spcPct val="150000"/>
              </a:lnSpc>
              <a:spcBef>
                <a:spcPts val="0"/>
              </a:spcBef>
            </a:pPr>
            <a:r>
              <a:rPr lang="de-CH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on selection </a:t>
            </a:r>
            <a:r>
              <a:rPr lang="de-CH" sz="2000" b="1" kern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28/02/2023</a:t>
            </a:r>
            <a:r>
              <a:rPr lang="de-CH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10 students </a:t>
            </a:r>
            <a:r>
              <a:rPr lang="de-CH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selected based on letter of motivation</a:t>
            </a:r>
            <a:endParaRPr lang="de-CH" sz="20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4900" lvl="1" indent="-342900">
              <a:lnSpc>
                <a:spcPct val="150000"/>
              </a:lnSpc>
              <a:spcBef>
                <a:spcPts val="0"/>
              </a:spcBef>
            </a:pPr>
            <a:r>
              <a:rPr lang="de-CH" sz="2000" kern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Requirement: </a:t>
            </a:r>
            <a:r>
              <a:rPr lang="de-CH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skills (English), interest in climate change, intercultural and virtual cooperation and knowledge on virtual tools</a:t>
            </a:r>
          </a:p>
          <a:p>
            <a:pPr marL="594900" lvl="1" indent="-342900">
              <a:lnSpc>
                <a:spcPct val="150000"/>
              </a:lnSpc>
              <a:spcBef>
                <a:spcPts val="0"/>
              </a:spcBef>
            </a:pPr>
            <a:r>
              <a:rPr lang="en-US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 submission of filled in application: </a:t>
            </a:r>
            <a:r>
              <a:rPr lang="en-US" sz="2000" u="sng" kern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ivss2024@gmail.com</a:t>
            </a:r>
            <a:r>
              <a:rPr lang="en-US" sz="2000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or before 18/02/2023.</a:t>
            </a:r>
            <a:r>
              <a:rPr lang="de-CH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94900" lvl="1" indent="-342900">
              <a:lnSpc>
                <a:spcPct val="150000"/>
              </a:lnSpc>
              <a:spcBef>
                <a:spcPts val="0"/>
              </a:spcBef>
            </a:pPr>
            <a:r>
              <a:rPr lang="de-CH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more details contact: Dr. K. B. Umesh, Coordinator, Dr. Mahin Sharif, Associate Coordinator and Dr. Udaykumar, Research Associate, International Virtual Course, Dept. of Agril. Economics, GKVK, Bangalore. </a:t>
            </a:r>
          </a:p>
          <a:p>
            <a:pPr marL="594900" lvl="1" indent="-342900">
              <a:lnSpc>
                <a:spcPct val="150000"/>
              </a:lnSpc>
              <a:spcBef>
                <a:spcPts val="0"/>
              </a:spcBef>
            </a:pPr>
            <a:endParaRPr lang="de-CH" sz="20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8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8D9589-A21F-4795-86E4-C17D60EC44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" b="9819"/>
          <a:stretch/>
        </p:blipFill>
        <p:spPr>
          <a:xfrm>
            <a:off x="415939" y="1012751"/>
            <a:ext cx="3193611" cy="3193611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65FB79EE-9443-4770-A567-710D65F714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B165DB-AE01-4D38-823F-11E250DB0167}"/>
              </a:ext>
            </a:extLst>
          </p:cNvPr>
          <p:cNvSpPr txBox="1"/>
          <p:nvPr/>
        </p:nvSpPr>
        <p:spPr>
          <a:xfrm>
            <a:off x="873688" y="4190427"/>
            <a:ext cx="248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Dr K B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Umesh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7306DF-1C2E-4099-8FA8-BE4F64331B29}"/>
              </a:ext>
            </a:extLst>
          </p:cNvPr>
          <p:cNvSpPr txBox="1"/>
          <p:nvPr/>
        </p:nvSpPr>
        <p:spPr>
          <a:xfrm>
            <a:off x="0" y="4574086"/>
            <a:ext cx="40378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Director of Research</a:t>
            </a:r>
          </a:p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Professor and Univ. Head </a:t>
            </a:r>
          </a:p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Department of Agricultural Economics</a:t>
            </a:r>
          </a:p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Co-Ordinator, International Virtual Course</a:t>
            </a:r>
          </a:p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Adobe Gothic Std B" panose="020B08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07704" y="4724427"/>
            <a:ext cx="42809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Research Associate</a:t>
            </a:r>
          </a:p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Department of Agricultural Economics</a:t>
            </a:r>
          </a:p>
          <a:p>
            <a:endParaRPr lang="en-I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55990" y="4156320"/>
            <a:ext cx="2384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Dr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Mahin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Sharif</a:t>
            </a:r>
            <a:endParaRPr lang="en-I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BEF251-811F-486C-B1C5-050AE57017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t="9923" r="7366" b="-1107"/>
          <a:stretch/>
        </p:blipFill>
        <p:spPr>
          <a:xfrm>
            <a:off x="8566243" y="1039912"/>
            <a:ext cx="3348117" cy="3221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06068" y="4177880"/>
            <a:ext cx="2884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Dr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Udaykumar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 M 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82318" y="4574086"/>
            <a:ext cx="428091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Assistant Professor</a:t>
            </a:r>
          </a:p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Department of Agricultural Economics</a:t>
            </a:r>
          </a:p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dobe Gothic Std B" panose="020B0800000000000000" pitchFamily="34" charset="-128"/>
                <a:cs typeface="Times New Roman" panose="02020603050405020304" pitchFamily="18" charset="0"/>
              </a:rPr>
              <a:t>Associate Co-Ordinator, International Virtual Course</a:t>
            </a:r>
          </a:p>
          <a:p>
            <a:endParaRPr lang="en-I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38" y="1012751"/>
            <a:ext cx="3226161" cy="319361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5345F52-9302-4D0C-A979-B9FA474AE1BB}"/>
              </a:ext>
            </a:extLst>
          </p:cNvPr>
          <p:cNvSpPr/>
          <p:nvPr/>
        </p:nvSpPr>
        <p:spPr>
          <a:xfrm>
            <a:off x="3823698" y="157023"/>
            <a:ext cx="4398154" cy="5013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IVC Coordination Unit</a:t>
            </a:r>
          </a:p>
        </p:txBody>
      </p:sp>
    </p:spTree>
    <p:extLst>
      <p:ext uri="{BB962C8B-B14F-4D97-AF65-F5344CB8AC3E}">
        <p14:creationId xmlns:p14="http://schemas.microsoft.com/office/powerpoint/2010/main" val="2048858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472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Adobe Gothic Std B</vt:lpstr>
      <vt:lpstr>Algerian</vt:lpstr>
      <vt:lpstr>Arial</vt:lpstr>
      <vt:lpstr>Arial Black</vt:lpstr>
      <vt:lpstr>Book Antiqua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International Virtual Course (IVC) 2023 – learning objectives</vt:lpstr>
      <vt:lpstr>International Virtual Course 2023 4 Phases</vt:lpstr>
      <vt:lpstr>International Virtual Course 2023 01/05/2023-29/07/2023 (part time)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Uday MS</dc:creator>
  <cp:lastModifiedBy>Uday MS</cp:lastModifiedBy>
  <cp:revision>48</cp:revision>
  <cp:lastPrinted>2021-03-30T06:48:38Z</cp:lastPrinted>
  <dcterms:created xsi:type="dcterms:W3CDTF">2021-01-12T08:20:50Z</dcterms:created>
  <dcterms:modified xsi:type="dcterms:W3CDTF">2023-01-16T04:39:03Z</dcterms:modified>
</cp:coreProperties>
</file>